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1"/>
    <p:sldMasterId id="2147483698" r:id="rId2"/>
    <p:sldMasterId id="2147484974" r:id="rId3"/>
  </p:sldMasterIdLst>
  <p:notesMasterIdLst>
    <p:notesMasterId r:id="rId13"/>
  </p:notesMasterIdLst>
  <p:handoutMasterIdLst>
    <p:handoutMasterId r:id="rId14"/>
  </p:handoutMasterIdLst>
  <p:sldIdLst>
    <p:sldId id="408" r:id="rId4"/>
    <p:sldId id="510" r:id="rId5"/>
    <p:sldId id="504" r:id="rId6"/>
    <p:sldId id="492" r:id="rId7"/>
    <p:sldId id="514" r:id="rId8"/>
    <p:sldId id="513" r:id="rId9"/>
    <p:sldId id="519" r:id="rId10"/>
    <p:sldId id="512" r:id="rId11"/>
    <p:sldId id="518" r:id="rId1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4567CA"/>
    <a:srgbClr val="428BDD"/>
    <a:srgbClr val="4692E9"/>
    <a:srgbClr val="4DA1FF"/>
    <a:srgbClr val="B2B2B2"/>
    <a:srgbClr val="FFFF99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120" y="-11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NeueLT Com 55 Roman"/>
              </a:defRPr>
            </a:lvl1pPr>
          </a:lstStyle>
          <a:p>
            <a:pPr>
              <a:defRPr/>
            </a:pPr>
            <a:endParaRPr lang="en-US">
              <a:latin typeface="Neutraface 2 Display Medium"/>
            </a:endParaRPr>
          </a:p>
        </p:txBody>
      </p:sp>
      <p:sp>
        <p:nvSpPr>
          <p:cNvPr id="10035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NeueLT Com 55 Roman"/>
              </a:defRPr>
            </a:lvl1pPr>
          </a:lstStyle>
          <a:p>
            <a:pPr>
              <a:defRPr/>
            </a:pPr>
            <a:fld id="{D5B3AA30-66BC-0C42-8BBF-86DCFA84004B}" type="datetime1">
              <a:t>10.09.14</a:t>
            </a:fld>
            <a:endParaRPr lang="en-US">
              <a:latin typeface="Neutraface 2 Display Medium"/>
            </a:endParaRPr>
          </a:p>
        </p:txBody>
      </p:sp>
      <p:sp>
        <p:nvSpPr>
          <p:cNvPr id="10035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NeueLT Com 55 Roman"/>
              </a:defRPr>
            </a:lvl1pPr>
          </a:lstStyle>
          <a:p>
            <a:pPr>
              <a:defRPr/>
            </a:pPr>
            <a:endParaRPr lang="en-US">
              <a:latin typeface="Neutraface 2 Display Medium"/>
            </a:endParaRP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NeueLT Com 55 Roman"/>
              </a:defRPr>
            </a:lvl1pPr>
          </a:lstStyle>
          <a:p>
            <a:pPr>
              <a:defRPr/>
            </a:pPr>
            <a:fld id="{532CF404-AD10-DE43-A49E-4358BC28654C}" type="slidenum">
              <a:rPr lang="cs-CZ">
                <a:latin typeface="Neutraface 2 Display Medium"/>
              </a:rPr>
              <a:pPr>
                <a:defRPr/>
              </a:pPr>
              <a:t>‹#›</a:t>
            </a:fld>
            <a:endParaRPr lang="cs-CZ">
              <a:latin typeface="Neutraface 2 Displ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6241275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Neutraface 2 Display Medium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Neutraface 2 Display Medium"/>
              </a:defRPr>
            </a:lvl1pPr>
          </a:lstStyle>
          <a:p>
            <a:pPr>
              <a:defRPr/>
            </a:pPr>
            <a:fld id="{3DC1FE66-73AD-DF46-A4E2-8C0A6EFFBD09}" type="datetime1">
              <a:t>10.09.14</a:t>
            </a:fld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Neutraface 2 Display Medium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Neutraface 2 Display Medium"/>
              </a:defRPr>
            </a:lvl1pPr>
          </a:lstStyle>
          <a:p>
            <a:pPr>
              <a:defRPr/>
            </a:pPr>
            <a:fld id="{AEE77E59-CCC6-B54C-AEE7-5A38B3B158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33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utraface 2 Display Medium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utraface 2 Display Medium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utraface 2 Display Medium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utraface 2 Display Medium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utraface 2 Display Medium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48D5935-35B2-B740-8A9C-1606EC50D131}" type="slidenum">
              <a:rPr lang="cs-CZ" sz="1200">
                <a:latin typeface="Neutraface 2 Display Medium"/>
              </a:rPr>
              <a:pPr eaLnBrk="1" hangingPunct="1"/>
              <a:t>1</a:t>
            </a:fld>
            <a:endParaRPr lang="cs-CZ" sz="1200">
              <a:latin typeface="Neutraface 2 Display Medium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Footer Placeholder 2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1200">
              <a:latin typeface="Neutraface 2 Display Medium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EF77A4AE-232F-B547-BBCE-08EDCFBAA98F}" type="datetime1">
              <a:t>10.09.14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9C37798-D183-904F-A2DB-399F5FFABCB9}" type="slidenum">
              <a:rPr lang="cs-CZ" sz="1200">
                <a:latin typeface="Neutraface 2 Display Medium"/>
              </a:rPr>
              <a:pPr eaLnBrk="1" hangingPunct="1"/>
              <a:t>9</a:t>
            </a:fld>
            <a:endParaRPr lang="cs-CZ" sz="1200">
              <a:latin typeface="Neutraface 2 Display Medium"/>
            </a:endParaRPr>
          </a:p>
        </p:txBody>
      </p:sp>
      <p:sp>
        <p:nvSpPr>
          <p:cNvPr id="83973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1200">
              <a:latin typeface="Neutraface 2 Display Medium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1F5ED93D-471E-9D41-A85C-3C6D61022560}" type="datetime1">
              <a:t>10.09.14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48187-5971-3946-9978-4A348D6A76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835799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B703A-C00E-4741-AE7C-4F149F0FC2D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359274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5A2A3-D01F-3247-8CF4-42C34F60DB1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7130279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70DA4-5191-4846-A606-623831D302E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082362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6040D-608A-A84D-AE51-2A169D589A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5074919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B6C80-0B24-AD43-B457-7172F1FB477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447149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B1F0B-DE89-EE48-A5B7-ACEB5F4EA4A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841683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C9765-51E1-3A48-82E7-0F5B869C7E6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385054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2575-4D84-D348-B17D-6167FFBF103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944627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D464B-833C-6048-9E97-7563C9FB6E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181550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9F230-B82E-F641-9850-3C7C2501C9A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005527"/>
      </p:ext>
    </p:extLst>
  </p:cSld>
  <p:clrMapOvr>
    <a:masterClrMapping/>
  </p:clrMapOvr>
  <p:transition xmlns:p14="http://schemas.microsoft.com/office/powerpoint/2010/main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A3AEB61-549F-0F4B-A06D-36C11E2A2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09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B894E1F-96FC-994E-90E8-3412DD47A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4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3900D74-33D9-DC4F-AB28-7C239EFD2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03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EB8309-D927-814F-8E80-3564C8A1B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85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E883D56-4B63-7E47-9A51-107E71F72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79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2CF136C-1481-B549-BD52-E664727F1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7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23F17CC-E0DD-4944-B10A-29BA027A7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56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1F7EF1-2496-5D4C-A7DC-F7F09FCC6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06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729CD42-0D81-3844-A791-666866CF2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32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F248118-E664-1F47-961D-05D0BD3AA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13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Neutraface 2 Display Medium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AA309CC-A1A1-8845-9562-D7B67720E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45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57624CD-0A24-FE47-98E2-B39D8204A07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2489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54E378-629D-D345-A2F3-49F5223F723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8444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AD48D4C-BF9F-7E43-A7EA-8C602B519B7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6199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D119DD0-3ADB-0F44-B7DA-20087584E62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8682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074E51E-D26B-B94C-B046-981D73693E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497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E829BA5-D50A-0248-914F-91D0A8783B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6467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2323E4-4D29-C845-9E2B-4950636024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5233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A66BDAF-C850-DF46-85DC-47A8A5B21F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9550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55D2501-7605-1340-AD3B-414CAC9903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51404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7EAAFD4-6E30-4D47-8350-18728B33F5D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0840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9BEEFB3-11E5-DF41-9626-8CA71303BB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272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Neutraface 2 Display Medium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GB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Neutraface 2 Display Medium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5475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3">
                    <a:lumMod val="50000"/>
                  </a:schemeClr>
                </a:solidFill>
                <a:latin typeface="Neutraface 2 Display Medium"/>
              </a:defRPr>
            </a:lvl1pPr>
          </a:lstStyle>
          <a:p>
            <a:pPr>
              <a:defRPr/>
            </a:pPr>
            <a:fld id="{F503C94C-F9A9-9D4E-A822-582CC4328C9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</p:sldLayoutIdLst>
  <p:transition xmlns:p14="http://schemas.microsoft.com/office/powerpoint/2010/main">
    <p:push/>
  </p:transition>
  <p:timing>
    <p:tnLst>
      <p:par>
        <p:cTn xmlns:p14="http://schemas.microsoft.com/office/powerpoint/2010/main"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eutraface 2 Display Medium"/>
          <a:ea typeface="ＭＳ Ｐゴシック" pitchFamily="-109" charset="-128"/>
          <a:cs typeface="ＭＳ Ｐゴシック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Com 55 Roman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Com 55 Roman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Com 55 Roman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Com 55 Roman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Neutraface 2 Display Medium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Neutraface 2 Display Medium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Neutraface 2 Display Medium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Neutraface 2 Display Medium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Neutraface 2 Display Medium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Neutraface 2 Display Medium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cs-CZ"/>
              <a:t>10.09.14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Neutraface 2 Display Medium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8313" y="6402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HelveticaNeueLT Com 55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Neutraface 2 Display Medium"/>
              </a:rPr>
              <a:t>Strana </a:t>
            </a:r>
            <a:fld id="{3A235A82-CDC7-524D-ABBE-557436756E32}" type="slidenum">
              <a:rPr lang="en-US">
                <a:latin typeface="Neutraface 2 Display Medium"/>
              </a:rPr>
              <a:pPr>
                <a:defRPr/>
              </a:pPr>
              <a:t>‹#›</a:t>
            </a:fld>
            <a:endParaRPr lang="en-US" dirty="0">
              <a:latin typeface="Neutraface 2 Display Medium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  <p:sldLayoutId id="2147485189" r:id="rId6"/>
    <p:sldLayoutId id="2147485190" r:id="rId7"/>
    <p:sldLayoutId id="2147485191" r:id="rId8"/>
    <p:sldLayoutId id="2147485192" r:id="rId9"/>
    <p:sldLayoutId id="2147485193" r:id="rId10"/>
    <p:sldLayoutId id="2147485194" r:id="rId11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Neutraface 2 Display Medium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Com 55 Roman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Com 55 Roman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Com 55 Roman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Com 55 Roman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Neutraface 2 Display Medium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Neutraface 2 Display Medium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Neutraface 2 Display Medium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Neutraface 2 Display Medium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Neutraface 2 Display Medium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25603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cs-CZ"/>
              <a:t>10.09.14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9A9AA87A-C7A5-4A46-A364-C0600B2B9D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7" r:id="rId3"/>
    <p:sldLayoutId id="2147485198" r:id="rId4"/>
    <p:sldLayoutId id="2147485199" r:id="rId5"/>
    <p:sldLayoutId id="2147485200" r:id="rId6"/>
    <p:sldLayoutId id="2147485201" r:id="rId7"/>
    <p:sldLayoutId id="2147485202" r:id="rId8"/>
    <p:sldLayoutId id="2147485203" r:id="rId9"/>
    <p:sldLayoutId id="2147485204" r:id="rId10"/>
    <p:sldLayoutId id="2147485205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png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emf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jiri.slezak@mintzberg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00213"/>
            <a:ext cx="9144000" cy="2160587"/>
          </a:xfrm>
        </p:spPr>
        <p:txBody>
          <a:bodyPr/>
          <a:lstStyle/>
          <a:p>
            <a:pPr eaLnBrk="1" hangingPunct="1">
              <a:defRPr/>
            </a:pPr>
            <a:r>
              <a:rPr lang="cs-CZ" sz="4000" b="1" cap="all">
                <a:solidFill>
                  <a:srgbClr val="4567CA"/>
                </a:solidFill>
                <a:latin typeface="Neutraface 2 Display Medium"/>
                <a:ea typeface="ＭＳ Ｐゴシック" charset="0"/>
                <a:cs typeface="Neutraface 2 Display Medium"/>
              </a:rPr>
              <a:t>DOBRÁ STRATEGIE</a:t>
            </a:r>
            <a:br>
              <a:rPr lang="cs-CZ" sz="4000" b="1" cap="all">
                <a:solidFill>
                  <a:srgbClr val="4567CA"/>
                </a:solidFill>
                <a:latin typeface="Neutraface 2 Display Medium"/>
                <a:ea typeface="ＭＳ Ｐゴシック" charset="0"/>
                <a:cs typeface="Neutraface 2 Display Medium"/>
              </a:rPr>
            </a:br>
            <a:r>
              <a:rPr lang="cs-CZ" sz="4000" b="1" cap="all">
                <a:solidFill>
                  <a:srgbClr val="4567CA"/>
                </a:solidFill>
                <a:latin typeface="Neutraface 2 Display Medium"/>
                <a:ea typeface="ＭＳ Ｐゴシック" charset="0"/>
                <a:cs typeface="Neutraface 2 Display Medium"/>
              </a:rPr>
              <a:t>prodeje firmy</a:t>
            </a:r>
            <a:endParaRPr lang="cs-CZ" sz="3600" b="1" cap="all">
              <a:solidFill>
                <a:srgbClr val="4567CA"/>
              </a:solidFill>
              <a:latin typeface="Neutraface 2 Display Medium"/>
              <a:ea typeface="ＭＳ Ｐゴシック" charset="0"/>
              <a:cs typeface="Neutraface 2 Display Medium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33056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cs-CZ" b="1" cap="all">
                <a:latin typeface="Neutraface 2 Display Medium"/>
                <a:ea typeface="ＭＳ Ｐゴシック" charset="0"/>
                <a:cs typeface="Neutraface 2 Display Medium"/>
              </a:rPr>
              <a:t>pardubice, </a:t>
            </a:r>
            <a:r>
              <a:rPr lang="cs-CZ" sz="4400" cap="all">
                <a:latin typeface="Neutraface 2 Display Medium"/>
                <a:ea typeface="ＭＳ Ｐゴシック" charset="0"/>
                <a:cs typeface="Neutraface 2 Display Medium"/>
              </a:rPr>
              <a:t>10.9.2014</a:t>
            </a:r>
          </a:p>
          <a:p>
            <a:pPr eaLnBrk="1" hangingPunct="1">
              <a:defRPr/>
            </a:pPr>
            <a:r>
              <a:rPr lang="cs-CZ" cap="all">
                <a:ea typeface="ＭＳ Ｐゴシック" charset="0"/>
                <a:cs typeface="Neutraface 2 Display Medium"/>
              </a:rPr>
              <a:t>JIŘÍ SLEZÁK</a:t>
            </a:r>
          </a:p>
        </p:txBody>
      </p:sp>
      <p:pic>
        <p:nvPicPr>
          <p:cNvPr id="2" name="Picture 1" descr="logo_mintzberger_final modra 2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68" y="5814144"/>
            <a:ext cx="2768600" cy="711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424862" cy="4760912"/>
          </a:xfrm>
        </p:spPr>
        <p:txBody>
          <a:bodyPr/>
          <a:lstStyle/>
          <a:p>
            <a:pPr marL="0" indent="0">
              <a:buNone/>
            </a:pPr>
            <a:r>
              <a:rPr lang="is-IS" b="1" u="sng" cap="all">
                <a:latin typeface="Neutraface 2 Display Medium"/>
                <a:cs typeface="Neutraface 2 Display Medium"/>
              </a:rPr>
              <a:t>DVĚ KLÍČOVÉ VĚCI K ZAPAMATOVÁNÍ:</a:t>
            </a:r>
          </a:p>
          <a:p>
            <a:pPr marL="0" indent="0">
              <a:buNone/>
            </a:pPr>
            <a:endParaRPr lang="cs-CZ" sz="700">
              <a:latin typeface="Neutraface 2 Display Medium"/>
              <a:cs typeface="Neutraface 2 Display Medium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>
                <a:latin typeface="Neutraface 2 Display Medium"/>
                <a:cs typeface="Neutraface 2 Display Medium"/>
              </a:rPr>
              <a:t>MOŽNOST PRODEJE BY MĚLA BÝT SOUČÁSTÍ DLOUHODOBĚJŠÍ FIREMNÍ STRATEGIE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latin typeface="Neutraface 2 Display Medium"/>
                <a:cs typeface="Neutraface 2 Display Medium"/>
              </a:rPr>
              <a:t>POKUD CHCEME DOBŘE PRODAT A PENÍZE DOSTAT DOMŮ, VYPLATÍ SE MÍT K RUCE SPECIALISTU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95536" y="260350"/>
            <a:ext cx="8424936" cy="5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is-IS" sz="3200" b="1" cap="all">
                <a:solidFill>
                  <a:srgbClr val="3F58BD"/>
                </a:solidFill>
                <a:latin typeface="Neutraface 2 Display Medium"/>
                <a:cs typeface="Neutraface 2 Display Medium"/>
              </a:rPr>
              <a:t>JAK DOBŘE PRODAT FIRMU?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288" y="1044352"/>
            <a:ext cx="8424862" cy="4760912"/>
          </a:xfrm>
        </p:spPr>
        <p:txBody>
          <a:bodyPr/>
          <a:lstStyle/>
          <a:p>
            <a:pPr marL="0" indent="0">
              <a:buNone/>
            </a:pPr>
            <a:r>
              <a:rPr lang="cs-CZ" sz="2800">
                <a:latin typeface="Neutraface 2 Display Medium"/>
                <a:cs typeface="Neutraface 2 Display Medium"/>
              </a:rPr>
              <a:t>LETOŠNÍ VÝZKUM MEZI </a:t>
            </a:r>
            <a:r>
              <a:rPr lang="cs-CZ" sz="4000">
                <a:latin typeface="Neutraface 2 Display Medium"/>
                <a:cs typeface="Neutraface 2 Display Medium"/>
              </a:rPr>
              <a:t>323 </a:t>
            </a:r>
            <a:r>
              <a:rPr lang="cs-CZ" sz="2800">
                <a:latin typeface="Neutraface 2 Display Medium"/>
                <a:cs typeface="Neutraface 2 Display Medium"/>
              </a:rPr>
              <a:t>MAJITELI A MANAŽERY FIREM:</a:t>
            </a:r>
          </a:p>
          <a:p>
            <a:pPr>
              <a:lnSpc>
                <a:spcPct val="80000"/>
              </a:lnSpc>
            </a:pPr>
            <a:r>
              <a:rPr lang="cs-CZ" sz="3600">
                <a:latin typeface="Neutraface 2 Display Medium"/>
                <a:cs typeface="Neutraface 2 Display Medium"/>
              </a:rPr>
              <a:t>96% </a:t>
            </a:r>
            <a:r>
              <a:rPr lang="cs-CZ" sz="2800">
                <a:latin typeface="Neutraface 2 Display Medium"/>
                <a:cs typeface="Neutraface 2 Display Medium"/>
              </a:rPr>
              <a:t>- FIREMNÍ STRATEGIE JE DŮLEŽITÝM FAKTOREM PRO ÚSPĚCH</a:t>
            </a:r>
          </a:p>
          <a:p>
            <a:pPr>
              <a:lnSpc>
                <a:spcPct val="80000"/>
              </a:lnSpc>
            </a:pPr>
            <a:r>
              <a:rPr lang="cs-CZ" sz="2800">
                <a:latin typeface="Neutraface 2 Display Medium"/>
                <a:cs typeface="Neutraface 2 Display Medium"/>
              </a:rPr>
              <a:t>POUZE </a:t>
            </a:r>
            <a:r>
              <a:rPr lang="cs-CZ" sz="4000">
                <a:latin typeface="Neutraface 2 Display Medium"/>
                <a:cs typeface="Neutraface 2 Display Medium"/>
              </a:rPr>
              <a:t>26% </a:t>
            </a:r>
            <a:r>
              <a:rPr lang="cs-CZ" sz="2800">
                <a:latin typeface="Neutraface 2 Display Medium"/>
                <a:cs typeface="Neutraface 2 Display Medium"/>
              </a:rPr>
              <a:t>FIREM MÁ ODPOVÍDAJÍCÍ STRATEGII</a:t>
            </a:r>
          </a:p>
          <a:p>
            <a:pPr>
              <a:lnSpc>
                <a:spcPct val="80000"/>
              </a:lnSpc>
            </a:pPr>
            <a:r>
              <a:rPr lang="cs-CZ" sz="3600">
                <a:latin typeface="Neutraface 2 Display Medium"/>
                <a:cs typeface="Neutraface 2 Display Medium"/>
              </a:rPr>
              <a:t>52% </a:t>
            </a:r>
            <a:r>
              <a:rPr lang="cs-CZ" sz="2800">
                <a:latin typeface="Neutraface 2 Display Medium"/>
                <a:cs typeface="Neutraface 2 Display Medium"/>
              </a:rPr>
              <a:t>FIREM PLÁNUJE REDEFINICI NEBO VYTVOŘENÍ STRATEGIE</a:t>
            </a:r>
          </a:p>
          <a:p>
            <a:endParaRPr lang="cs-CZ" sz="2000">
              <a:latin typeface="Neutraface 2 Display Medium"/>
              <a:cs typeface="Neutraface 2 Display Medium"/>
            </a:endParaRPr>
          </a:p>
          <a:p>
            <a:pPr marL="0" indent="0" algn="ctr">
              <a:buNone/>
            </a:pPr>
            <a:r>
              <a:rPr lang="cs-CZ" sz="2800">
                <a:latin typeface="Neutraface 2 Display Medium"/>
                <a:cs typeface="Neutraface 2 Display Medium"/>
              </a:rPr>
              <a:t>MANAGEMENT A VLASTNÍCI ZPRAVIDLA NEMAJÍ ČAS A SPECIALIZACI NA VYTVOŘENÍ DOBRÉ STRATEGIE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95536" y="260350"/>
            <a:ext cx="8424936" cy="5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is-IS" sz="3000" b="1" cap="all">
                <a:solidFill>
                  <a:srgbClr val="3F58BD"/>
                </a:solidFill>
                <a:latin typeface="Neutraface 2 Display Medium"/>
                <a:cs typeface="Neutraface 2 Display Medium"/>
              </a:rPr>
              <a:t>POSTOJ VLASTNÍKŮ A MANAŽERŮ KE STRATEGII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2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1030 Dobrá Strategie 1.04 J.0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146050" y="204788"/>
            <a:ext cx="8861425" cy="617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Helvetica Neue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3200" b="1" cap="all" dirty="0">
                <a:solidFill>
                  <a:srgbClr val="3F58BD"/>
                </a:solidFill>
                <a:latin typeface="Neutraface 2 Display Medium"/>
                <a:cs typeface="Neutraface 2 Display Medium"/>
              </a:rPr>
              <a:t>STRATEGIE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67" y="6510810"/>
            <a:ext cx="1177845" cy="30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884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424862" cy="4760912"/>
          </a:xfrm>
        </p:spPr>
        <p:txBody>
          <a:bodyPr/>
          <a:lstStyle/>
          <a:p>
            <a:r>
              <a:rPr lang="en-US" sz="2400"/>
              <a:t> JEDNODUCHÁ</a:t>
            </a:r>
          </a:p>
          <a:p>
            <a:r>
              <a:rPr lang="en-US" sz="2400"/>
              <a:t> SROZUMITELNÁ</a:t>
            </a:r>
          </a:p>
          <a:p>
            <a:r>
              <a:rPr lang="en-US" sz="2400"/>
              <a:t> SEXY</a:t>
            </a:r>
          </a:p>
          <a:p>
            <a:r>
              <a:rPr lang="en-US" sz="2400"/>
              <a:t> IMPLEMENTOVATELNÁ</a:t>
            </a:r>
          </a:p>
          <a:p>
            <a:r>
              <a:rPr lang="en-US" sz="2400"/>
              <a:t> ZPRACOVANÁ EFEKTIVNĚ</a:t>
            </a:r>
          </a:p>
          <a:p>
            <a:r>
              <a:rPr lang="en-US" sz="2400"/>
              <a:t> PRUŽNÁ</a:t>
            </a:r>
            <a:endParaRPr lang="en-US" sz="2400">
              <a:solidFill>
                <a:srgbClr val="A6A6A6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260350"/>
            <a:ext cx="8229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cs-CZ" sz="3200" b="1" cap="all" smtClean="0">
                <a:solidFill>
                  <a:srgbClr val="4567CA"/>
                </a:solidFill>
                <a:latin typeface="Neutraface 2 Display Medium"/>
                <a:cs typeface="Neutraface 2 Display Medium"/>
              </a:rPr>
              <a:t>dobrÁ strategie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57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260350"/>
            <a:ext cx="8229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cs-CZ" sz="3200" b="1" cap="all" smtClean="0">
                <a:solidFill>
                  <a:srgbClr val="4567CA"/>
                </a:solidFill>
                <a:latin typeface="Neutraface 2 Display Medium"/>
                <a:cs typeface="Neutraface 2 Display Medium"/>
              </a:rPr>
              <a:t>PRODEJ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5496" y="2735907"/>
            <a:ext cx="2030412" cy="1658937"/>
          </a:xfrm>
          <a:prstGeom prst="rect">
            <a:avLst/>
          </a:prstGeom>
          <a:noFill/>
          <a:ln w="3240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lIns="90000" tIns="82800" rIns="90000" bIns="46800"/>
          <a:lstStyle/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Tvorba  a distribuce </a:t>
            </a:r>
            <a:r>
              <a:rPr lang="cs-CZ" sz="900" dirty="0" err="1" smtClean="0">
                <a:solidFill>
                  <a:srgbClr val="000000"/>
                </a:solidFill>
                <a:latin typeface="Tahoma"/>
              </a:rPr>
              <a:t>Teaseru</a:t>
            </a: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 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Získání seznamu potenciálních  zájemců (Long List)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Výběr zájemců s klientem (</a:t>
            </a:r>
            <a:r>
              <a:rPr lang="cs-CZ" sz="900" dirty="0" err="1" smtClean="0">
                <a:solidFill>
                  <a:srgbClr val="000000"/>
                </a:solidFill>
                <a:latin typeface="Tahoma"/>
              </a:rPr>
              <a:t>Short</a:t>
            </a: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 List)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Oslovení jednotlivých zájemců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Podpis dohody o mlčenlivosti s vybranými zájemci, kteří projeví zájem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3908" y="4753644"/>
            <a:ext cx="2030413" cy="763588"/>
          </a:xfrm>
          <a:prstGeom prst="rect">
            <a:avLst/>
          </a:prstGeom>
          <a:noFill/>
          <a:ln w="324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90000" tIns="82800" rIns="90000" bIns="46800" anchor="ctr"/>
          <a:lstStyle/>
          <a:p>
            <a:pPr algn="ctr">
              <a:spcBef>
                <a:spcPts val="1200"/>
              </a:spcBef>
              <a:buClr>
                <a:srgbClr val="003366"/>
              </a:buClr>
              <a:buSzPct val="9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1" dirty="0" err="1" smtClean="0">
                <a:solidFill>
                  <a:srgbClr val="000000"/>
                </a:solidFill>
                <a:latin typeface="Tahoma"/>
              </a:rPr>
              <a:t>Long</a:t>
            </a:r>
            <a:r>
              <a:rPr lang="cs-CZ" sz="1200" b="1" dirty="0" smtClean="0">
                <a:solidFill>
                  <a:srgbClr val="000000"/>
                </a:solidFill>
                <a:latin typeface="Tahoma"/>
              </a:rPr>
              <a:t>-list a oslovení vybraných zájemců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471796" y="2735907"/>
            <a:ext cx="2028825" cy="1658937"/>
          </a:xfrm>
          <a:prstGeom prst="rect">
            <a:avLst/>
          </a:prstGeom>
          <a:noFill/>
          <a:ln w="3240">
            <a:solidFill>
              <a:srgbClr val="948669"/>
            </a:solidFill>
            <a:miter lim="800000"/>
            <a:headEnd/>
            <a:tailEnd/>
          </a:ln>
          <a:effectLst/>
        </p:spPr>
        <p:txBody>
          <a:bodyPr lIns="90000" tIns="82800" rIns="90000" bIns="46800"/>
          <a:lstStyle/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Tvorba Informačního Memoranda, případně Investičního profilu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Organizace manažerských prezentací  a osobních setkání s potenciálními investory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 algn="just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Předložení indikativních nabídek 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Vyhodnocení indikativních nabídek</a:t>
            </a:r>
          </a:p>
          <a:p>
            <a:pPr marL="173038" indent="-173038" algn="just">
              <a:spcBef>
                <a:spcPts val="300"/>
              </a:spcBef>
              <a:buClr>
                <a:srgbClr val="003366"/>
              </a:buClr>
              <a:buSzPct val="90000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 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470208" y="4753644"/>
            <a:ext cx="2028825" cy="763588"/>
          </a:xfrm>
          <a:prstGeom prst="rect">
            <a:avLst/>
          </a:prstGeom>
          <a:noFill/>
          <a:ln w="324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90000" tIns="82800" rIns="90000" bIns="46800" anchor="ctr"/>
          <a:lstStyle/>
          <a:p>
            <a:pPr algn="ctr">
              <a:spcBef>
                <a:spcPts val="1200"/>
              </a:spcBef>
              <a:buClr>
                <a:srgbClr val="003366"/>
              </a:buClr>
              <a:buSzPct val="9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1" dirty="0" smtClean="0">
                <a:solidFill>
                  <a:srgbClr val="000000"/>
                </a:solidFill>
                <a:latin typeface="Tahoma"/>
              </a:rPr>
              <a:t>Indikativní nabídka</a:t>
            </a:r>
            <a:endParaRPr lang="en-GB" sz="1200" b="1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619683" y="2735907"/>
            <a:ext cx="2039938" cy="1658937"/>
          </a:xfrm>
          <a:prstGeom prst="rect">
            <a:avLst/>
          </a:prstGeom>
          <a:noFill/>
          <a:ln w="3240">
            <a:solidFill>
              <a:srgbClr val="CDD9F3"/>
            </a:solidFill>
            <a:miter lim="800000"/>
            <a:headEnd/>
            <a:tailEnd/>
          </a:ln>
          <a:effectLst/>
        </p:spPr>
        <p:txBody>
          <a:bodyPr lIns="90000" tIns="82800" rIns="90000" bIns="46800"/>
          <a:lstStyle/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Podpis dohody o základních podmínkách investice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Příprava </a:t>
            </a:r>
            <a:r>
              <a:rPr lang="cs-CZ" sz="900" dirty="0" err="1" smtClean="0">
                <a:solidFill>
                  <a:srgbClr val="000000"/>
                </a:solidFill>
                <a:latin typeface="Tahoma"/>
              </a:rPr>
              <a:t>Due</a:t>
            </a: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-diligence a poskytnutí časově limitované exklusivity pro vybraného kupce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Vyjednávání o finálních podmínkách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Předložení závazné nabídky se zajištěným financováním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618096" y="4753644"/>
            <a:ext cx="2039937" cy="763588"/>
          </a:xfrm>
          <a:prstGeom prst="rect">
            <a:avLst/>
          </a:prstGeom>
          <a:noFill/>
          <a:ln w="324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90000" tIns="82800" rIns="90000" bIns="46800" anchor="ctr"/>
          <a:lstStyle/>
          <a:p>
            <a:pPr algn="ctr">
              <a:spcBef>
                <a:spcPts val="1200"/>
              </a:spcBef>
              <a:buClr>
                <a:srgbClr val="003366"/>
              </a:buClr>
              <a:buSzPct val="9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1" dirty="0" smtClean="0">
                <a:solidFill>
                  <a:srgbClr val="000000"/>
                </a:solidFill>
                <a:latin typeface="Tahoma"/>
              </a:rPr>
              <a:t>Závazná nabídka </a:t>
            </a:r>
            <a:endParaRPr lang="en-GB" sz="1200" b="1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6791383" y="2735907"/>
            <a:ext cx="2039938" cy="1658937"/>
          </a:xfrm>
          <a:prstGeom prst="rect">
            <a:avLst/>
          </a:prstGeom>
          <a:noFill/>
          <a:ln w="3240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90000" tIns="82800" rIns="90000" bIns="46800"/>
          <a:lstStyle/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Příprava a vyjednávání kupní smlouvy 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Podpis kupní smlouvy </a:t>
            </a:r>
          </a:p>
          <a:p>
            <a:pPr marL="173038" indent="-173038">
              <a:spcBef>
                <a:spcPts val="300"/>
              </a:spcBef>
              <a:buClr>
                <a:srgbClr val="003366"/>
              </a:buClr>
              <a:buSzPct val="90000"/>
              <a:buFont typeface="Arial" charset="0"/>
              <a:buChar char="♦"/>
              <a:tabLst>
                <a:tab pos="173038" algn="l"/>
                <a:tab pos="1087438" algn="l"/>
                <a:tab pos="2001838" algn="l"/>
                <a:tab pos="2916238" algn="l"/>
                <a:tab pos="3830638" algn="l"/>
                <a:tab pos="4745038" algn="l"/>
                <a:tab pos="5659438" algn="l"/>
                <a:tab pos="6573838" algn="l"/>
                <a:tab pos="7488238" algn="l"/>
                <a:tab pos="8402638" algn="l"/>
                <a:tab pos="9317038" algn="l"/>
                <a:tab pos="10231438" algn="l"/>
              </a:tabLst>
            </a:pPr>
            <a:r>
              <a:rPr lang="cs-CZ" sz="900" dirty="0" smtClean="0">
                <a:solidFill>
                  <a:srgbClr val="000000"/>
                </a:solidFill>
                <a:latin typeface="Tahoma"/>
              </a:rPr>
              <a:t>Vypořádaní transakce</a:t>
            </a:r>
            <a:endParaRPr lang="en-GB" sz="9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789796" y="4753644"/>
            <a:ext cx="2039937" cy="763588"/>
          </a:xfrm>
          <a:prstGeom prst="rect">
            <a:avLst/>
          </a:prstGeom>
          <a:noFill/>
          <a:ln w="324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90000" tIns="82800" rIns="90000" bIns="46800" anchor="ctr"/>
          <a:lstStyle/>
          <a:p>
            <a:pPr algn="ctr">
              <a:spcBef>
                <a:spcPts val="1200"/>
              </a:spcBef>
              <a:buClr>
                <a:srgbClr val="003366"/>
              </a:buClr>
              <a:buSzPct val="9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1" dirty="0" smtClean="0">
                <a:solidFill>
                  <a:srgbClr val="000000"/>
                </a:solidFill>
                <a:latin typeface="Tahoma"/>
              </a:rPr>
              <a:t>Uzavření transakce</a:t>
            </a:r>
            <a:endParaRPr lang="en-GB" sz="1200" b="1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323908" y="2161232"/>
            <a:ext cx="2030413" cy="411162"/>
          </a:xfrm>
          <a:prstGeom prst="rect">
            <a:avLst/>
          </a:prstGeom>
          <a:solidFill>
            <a:srgbClr val="EAEFFA"/>
          </a:solidFill>
          <a:ln w="28440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spcBef>
                <a:spcPts val="963"/>
              </a:spcBef>
              <a:buClr>
                <a:srgbClr val="003366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100" dirty="0" smtClean="0">
                <a:solidFill>
                  <a:srgbClr val="003366"/>
                </a:solidFill>
                <a:latin typeface="Tahoma"/>
              </a:rPr>
              <a:t>Marketingová fáze</a:t>
            </a:r>
            <a:endParaRPr lang="en-GB" sz="1100" dirty="0">
              <a:solidFill>
                <a:srgbClr val="003366"/>
              </a:solidFill>
              <a:latin typeface="Tahoma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2470208" y="2161232"/>
            <a:ext cx="2028825" cy="411162"/>
          </a:xfrm>
          <a:prstGeom prst="rect">
            <a:avLst/>
          </a:prstGeom>
          <a:solidFill>
            <a:srgbClr val="E5E2DB"/>
          </a:solidFill>
          <a:ln w="28440">
            <a:solidFill>
              <a:srgbClr val="948669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spcBef>
                <a:spcPts val="963"/>
              </a:spcBef>
              <a:buClr>
                <a:srgbClr val="003366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100" dirty="0" smtClean="0">
                <a:solidFill>
                  <a:srgbClr val="003366"/>
                </a:solidFill>
                <a:latin typeface="Tahoma"/>
              </a:rPr>
              <a:t>Informační Memorandum a  indikativní nabídka </a:t>
            </a:r>
            <a:endParaRPr lang="en-GB" sz="1100" dirty="0">
              <a:solidFill>
                <a:srgbClr val="003366"/>
              </a:solidFill>
              <a:latin typeface="Tahoma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632383" y="2161232"/>
            <a:ext cx="2039938" cy="411162"/>
          </a:xfrm>
          <a:prstGeom prst="rect">
            <a:avLst/>
          </a:prstGeom>
          <a:solidFill>
            <a:srgbClr val="F2F5FC"/>
          </a:solidFill>
          <a:ln w="2844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spcBef>
                <a:spcPts val="963"/>
              </a:spcBef>
              <a:buClr>
                <a:srgbClr val="003366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100" dirty="0">
                <a:solidFill>
                  <a:srgbClr val="003366"/>
                </a:solidFill>
                <a:latin typeface="Tahoma"/>
              </a:rPr>
              <a:t>Due diligence </a:t>
            </a:r>
            <a:r>
              <a:rPr lang="cs-CZ" sz="1100" dirty="0" smtClean="0">
                <a:solidFill>
                  <a:srgbClr val="003366"/>
                </a:solidFill>
                <a:latin typeface="Tahoma"/>
              </a:rPr>
              <a:t>a závazná nabídka </a:t>
            </a:r>
            <a:endParaRPr lang="en-GB" sz="1100" dirty="0">
              <a:solidFill>
                <a:srgbClr val="003366"/>
              </a:solidFill>
              <a:latin typeface="Tahoma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6804083" y="2161232"/>
            <a:ext cx="2039938" cy="411162"/>
          </a:xfrm>
          <a:prstGeom prst="rect">
            <a:avLst/>
          </a:prstGeom>
          <a:solidFill>
            <a:srgbClr val="F4F3F0"/>
          </a:solidFill>
          <a:ln w="28440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spcBef>
                <a:spcPts val="963"/>
              </a:spcBef>
              <a:buClr>
                <a:srgbClr val="003366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100" dirty="0" smtClean="0">
                <a:solidFill>
                  <a:srgbClr val="003366"/>
                </a:solidFill>
                <a:latin typeface="Tahoma"/>
              </a:rPr>
              <a:t>Negociace o kupní či jiné smlouvě </a:t>
            </a:r>
            <a:endParaRPr lang="en-GB" sz="1100" dirty="0">
              <a:solidFill>
                <a:srgbClr val="003366"/>
              </a:solidFill>
              <a:latin typeface="Tahoma"/>
            </a:endParaRPr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 rot="10800000">
            <a:off x="501708" y="4474244"/>
            <a:ext cx="1676400" cy="171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126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900">
              <a:latin typeface="Tahoma"/>
            </a:endParaRPr>
          </a:p>
        </p:txBody>
      </p:sp>
      <p:sp>
        <p:nvSpPr>
          <p:cNvPr id="23" name="AutoShape 21"/>
          <p:cNvSpPr>
            <a:spLocks noChangeArrowheads="1"/>
          </p:cNvSpPr>
          <p:nvPr/>
        </p:nvSpPr>
        <p:spPr bwMode="auto">
          <a:xfrm rot="10800000">
            <a:off x="2654358" y="4474244"/>
            <a:ext cx="1676400" cy="171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126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900">
              <a:latin typeface="Tahoma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>
            <a:off x="4811771" y="4474244"/>
            <a:ext cx="1676400" cy="171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126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900">
              <a:latin typeface="Tahoma"/>
            </a:endParaRPr>
          </a:p>
        </p:txBody>
      </p:sp>
      <p:sp>
        <p:nvSpPr>
          <p:cNvPr id="25" name="AutoShape 23"/>
          <p:cNvSpPr>
            <a:spLocks noChangeArrowheads="1"/>
          </p:cNvSpPr>
          <p:nvPr/>
        </p:nvSpPr>
        <p:spPr bwMode="auto">
          <a:xfrm rot="10800000">
            <a:off x="6973946" y="4474244"/>
            <a:ext cx="1676400" cy="171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126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900"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61355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424862" cy="4760912"/>
          </a:xfrm>
        </p:spPr>
        <p:txBody>
          <a:bodyPr/>
          <a:lstStyle/>
          <a:p>
            <a:r>
              <a:rPr lang="en-US" sz="2400"/>
              <a:t>IGNOROVÁNÍ MOŽNOSTI PRODEJE JAKO STRATEGICKÉ VOLBY</a:t>
            </a:r>
          </a:p>
          <a:p>
            <a:r>
              <a:rPr lang="en-US" sz="2400"/>
              <a:t>PODCENĚNÍ HLEDÁNÍ KUPUJÍCÍHO Z POHLEDU ČASU</a:t>
            </a:r>
          </a:p>
          <a:p>
            <a:r>
              <a:rPr lang="en-US" sz="2400"/>
              <a:t>PODCENĚNÍ PŘÍPRAVY TEASERU A MEMORANDA</a:t>
            </a:r>
          </a:p>
          <a:p>
            <a:r>
              <a:rPr lang="en-US" sz="2400"/>
              <a:t>VÁHÁNÍ V NEVHODNÝ ČAS</a:t>
            </a:r>
          </a:p>
          <a:p>
            <a:r>
              <a:rPr lang="en-US" sz="2400"/>
              <a:t>“VŠECHNO SI UMÍM UDĚLAT SÁM”</a:t>
            </a:r>
          </a:p>
          <a:p>
            <a:r>
              <a:rPr lang="en-US" sz="2400"/>
              <a:t>NEOŠETŘENÍ RIZIK INKASA</a:t>
            </a:r>
          </a:p>
          <a:p>
            <a:r>
              <a:rPr lang="en-US" sz="2400"/>
              <a:t>DAŇOVÉ ASPEKTY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260350"/>
            <a:ext cx="8229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cs-CZ" sz="3200" b="1" cap="all" smtClean="0">
                <a:solidFill>
                  <a:srgbClr val="4567CA"/>
                </a:solidFill>
                <a:latin typeface="Neutraface 2 Display Medium"/>
                <a:cs typeface="Neutraface 2 Display Medium"/>
              </a:rPr>
              <a:t>PRODEJ – ČASTÉ CHYBY</a:t>
            </a: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17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424862" cy="4760912"/>
          </a:xfrm>
        </p:spPr>
        <p:txBody>
          <a:bodyPr/>
          <a:lstStyle/>
          <a:p>
            <a:r>
              <a:rPr lang="en-US" sz="2800"/>
              <a:t>REFERENCE</a:t>
            </a:r>
          </a:p>
          <a:p>
            <a:r>
              <a:rPr lang="en-US" sz="2800"/>
              <a:t>LOKÁLNÍ ZNALOSTI</a:t>
            </a:r>
          </a:p>
          <a:p>
            <a:r>
              <a:rPr lang="en-US" sz="2800"/>
              <a:t>GLOBÁLNÍ VAZBY</a:t>
            </a:r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260350"/>
            <a:ext cx="8229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cs-CZ" sz="3200" b="1" cap="all">
                <a:solidFill>
                  <a:srgbClr val="4567CA"/>
                </a:solidFill>
                <a:latin typeface="Neutraface 2 Display Medium"/>
                <a:cs typeface="Neutraface 2 Display Medium"/>
              </a:rPr>
              <a:t>PARTNER / PORADCE PRO PRODEJ</a:t>
            </a:r>
            <a:endParaRPr lang="cs-CZ" sz="3200" b="1" cap="all" smtClean="0">
              <a:solidFill>
                <a:srgbClr val="4567CA"/>
              </a:solidFill>
              <a:latin typeface="Neutraface 2 Display Medium"/>
              <a:cs typeface="Neutraface 2 Display Medium"/>
            </a:endParaRPr>
          </a:p>
        </p:txBody>
      </p:sp>
      <p:pic>
        <p:nvPicPr>
          <p:cNvPr id="5" name="Picture 4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95" y="6237312"/>
            <a:ext cx="1825917" cy="4690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086200"/>
            <a:ext cx="3289300" cy="1143000"/>
          </a:xfrm>
          <a:prstGeom prst="rect">
            <a:avLst/>
          </a:prstGeom>
        </p:spPr>
      </p:pic>
      <p:pic>
        <p:nvPicPr>
          <p:cNvPr id="6" name="Picture 5" descr="logo_mintzberger_final modra 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49080"/>
            <a:ext cx="3816424" cy="98036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27984" y="4437112"/>
            <a:ext cx="86409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Neutraface 2 Display Medium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Neutraface 2 Display Medium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Neutraface 2 Display Medium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Neutraface 2 Display Medium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Neutraface 2 Display Medium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/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2120542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cap="all">
              <a:latin typeface="Neutraface 2 Display Medium"/>
              <a:ea typeface="ＭＳ Ｐゴシック" charset="0"/>
              <a:cs typeface="Neutraface 2 Display Medium"/>
            </a:endParaRPr>
          </a:p>
          <a:p>
            <a:pPr algn="ctr">
              <a:buFontTx/>
              <a:buNone/>
            </a:pPr>
            <a:r>
              <a:rPr lang="en-US" sz="4400" cap="all">
                <a:latin typeface="Neutraface 2 Display Medium"/>
                <a:ea typeface="ＭＳ Ｐゴシック" charset="0"/>
                <a:cs typeface="Neutraface 2 Display Medium"/>
              </a:rPr>
              <a:t>Děkuji za pozornost</a:t>
            </a:r>
          </a:p>
          <a:p>
            <a:endParaRPr lang="en-US" cap="all">
              <a:latin typeface="Neutraface 2 Display Medium"/>
              <a:ea typeface="ＭＳ Ｐゴシック" charset="0"/>
              <a:cs typeface="Neutraface 2 Display Medium"/>
            </a:endParaRPr>
          </a:p>
          <a:p>
            <a:pPr>
              <a:buFontTx/>
              <a:buNone/>
            </a:pPr>
            <a:r>
              <a:rPr lang="en-US" sz="2400" cap="all">
                <a:latin typeface="Neutraface 2 Display Medium"/>
                <a:ea typeface="ＭＳ Ｐゴシック" charset="0"/>
                <a:cs typeface="Neutraface 2 Display Medium"/>
                <a:hlinkClick r:id="rId3"/>
              </a:rPr>
              <a:t>jiri.slezak</a:t>
            </a:r>
            <a:r>
              <a:rPr lang="en-US" cap="all">
                <a:latin typeface="Neutraface 2 Display Medium"/>
                <a:ea typeface="ＭＳ Ｐゴシック" charset="0"/>
                <a:cs typeface="Neutraface 2 Display Medium"/>
                <a:hlinkClick r:id="rId3"/>
              </a:rPr>
              <a:t>@</a:t>
            </a:r>
            <a:r>
              <a:rPr lang="en-US" sz="2400" cap="all">
                <a:latin typeface="Neutraface 2 Display Medium"/>
                <a:ea typeface="ＭＳ Ｐゴシック" charset="0"/>
                <a:cs typeface="Neutraface 2 Display Medium"/>
                <a:hlinkClick r:id="rId3"/>
              </a:rPr>
              <a:t>mintzberger.com</a:t>
            </a:r>
            <a:endParaRPr lang="en-US" sz="2400" cap="all">
              <a:latin typeface="Neutraface 2 Display Medium"/>
              <a:ea typeface="ＭＳ Ｐゴシック" charset="0"/>
              <a:cs typeface="Neutraface 2 Display Medium"/>
            </a:endParaRPr>
          </a:p>
          <a:p>
            <a:pPr>
              <a:buFontTx/>
              <a:buNone/>
            </a:pPr>
            <a:r>
              <a:rPr lang="en-US" cap="all">
                <a:latin typeface="Neutraface 2 Display Medium"/>
                <a:ea typeface="ＭＳ Ｐゴシック" charset="0"/>
                <a:cs typeface="Neutraface 2 Display Medium"/>
              </a:rPr>
              <a:t>+420 602 359 504</a:t>
            </a:r>
          </a:p>
        </p:txBody>
      </p:sp>
    </p:spTree>
    <p:extLst>
      <p:ext uri="{BB962C8B-B14F-4D97-AF65-F5344CB8AC3E}">
        <p14:creationId xmlns:p14="http://schemas.microsoft.com/office/powerpoint/2010/main" val="11825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CzechInvestEN</Template>
  <TotalTime>50866</TotalTime>
  <Words>300</Words>
  <Application>Microsoft Macintosh PowerPoint</Application>
  <PresentationFormat>On-screen Show (4:3)</PresentationFormat>
  <Paragraphs>71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Default Design</vt:lpstr>
      <vt:lpstr>Office Theme</vt:lpstr>
      <vt:lpstr>Motiv sady Office</vt:lpstr>
      <vt:lpstr>DOBRÁ STRATEGIE prodeje firmy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JS</dc:creator>
  <cp:lastModifiedBy>Jules</cp:lastModifiedBy>
  <cp:revision>590</cp:revision>
  <cp:lastPrinted>2014-09-09T22:25:47Z</cp:lastPrinted>
  <dcterms:created xsi:type="dcterms:W3CDTF">2010-12-12T08:57:07Z</dcterms:created>
  <dcterms:modified xsi:type="dcterms:W3CDTF">2014-09-10T13:51:09Z</dcterms:modified>
</cp:coreProperties>
</file>